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</p:sldMasterIdLst>
  <p:notesMasterIdLst>
    <p:notesMasterId r:id="rId23"/>
  </p:notesMasterIdLst>
  <p:sldIdLst>
    <p:sldId id="256" r:id="rId5"/>
    <p:sldId id="257" r:id="rId6"/>
    <p:sldId id="258" r:id="rId7"/>
    <p:sldId id="264" r:id="rId8"/>
    <p:sldId id="261" r:id="rId9"/>
    <p:sldId id="265" r:id="rId10"/>
    <p:sldId id="280" r:id="rId11"/>
    <p:sldId id="262" r:id="rId12"/>
    <p:sldId id="266" r:id="rId13"/>
    <p:sldId id="272" r:id="rId14"/>
    <p:sldId id="278" r:id="rId15"/>
    <p:sldId id="281" r:id="rId16"/>
    <p:sldId id="285" r:id="rId17"/>
    <p:sldId id="268" r:id="rId18"/>
    <p:sldId id="282" r:id="rId19"/>
    <p:sldId id="269" r:id="rId20"/>
    <p:sldId id="284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B86189-BD34-4F6C-8CCC-BBB0D5518A08}">
          <p14:sldIdLst>
            <p14:sldId id="256"/>
            <p14:sldId id="257"/>
            <p14:sldId id="258"/>
            <p14:sldId id="264"/>
            <p14:sldId id="261"/>
            <p14:sldId id="265"/>
            <p14:sldId id="280"/>
            <p14:sldId id="262"/>
            <p14:sldId id="266"/>
            <p14:sldId id="272"/>
            <p14:sldId id="278"/>
            <p14:sldId id="281"/>
            <p14:sldId id="285"/>
            <p14:sldId id="268"/>
            <p14:sldId id="282"/>
            <p14:sldId id="269"/>
            <p14:sldId id="284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B8A6B-9026-4542-9F9A-BD4F2B576AF6}" v="14" dt="2022-08-01T10:12:21.0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C09C-9CDC-48F0-BB82-ED223F986966}" type="datetimeFigureOut">
              <a:rPr lang="en-US" smtClean="0"/>
              <a:t>8/1/2022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6CEE3-4835-4F73-BA0B-02C09C0387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F423-7E72-414C-BABE-50A6CF77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7583F-EA1F-4B28-B37C-09278F616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197A-A7B3-48ED-9030-70759328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4152-028B-486A-9CCC-467A5536A7DC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021C3-6248-49BD-A025-949B9439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39380-FF70-4FF0-ACF9-C3230214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58E7-4282-4CDD-8932-E0655566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FA0979-2435-4C04-AA1D-52DDC60AC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F085A-250A-4FF6-B7FA-6CA5E97C8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367C-A3EC-48E5-9912-D87A494F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01760-8EEC-4A4C-BD0D-3CDAAA80A266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6FBFE-C4F4-4DCA-9A6A-09C7B025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10B06-D59B-4799-87EA-AE77C06F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6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4B92-FBA1-4570-B1EA-590C8535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F4B82-9F06-4D56-8165-54D9A8A48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04C5B-6FC4-4992-BFAD-43C10FE8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E59DB-4C5A-44A3-897C-FF6803F94296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1EB4-95D9-490D-A786-9EDB3715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484AE-4FCA-41DD-9829-C2796DA0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2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DF5C87-3A89-4FF9-83B7-C0705CC41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2B608-F300-4EDD-809C-F7F3FCBEE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659CC-A5B1-433B-93F4-141468DA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6B6E0-E0F8-4800-BD74-7D33DFE5ED7E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99C02-06D6-43FC-B38F-51D452DE2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B959F-409B-495D-9E38-6B56494C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8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1E92-3991-4733-ABB9-9077AC37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ED1D-22EE-4F8D-AA54-524A9A26C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9A310-6701-4E83-A379-A78EA866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C824-D0E7-4046-8B44-4AAD1C4DE2CF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DE58C-3123-4398-867F-7A6D5FA1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E1DE8-11D8-43B2-9FE4-F0F41EA6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6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86FD-4692-499F-914E-0EDABA9B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D042E-1C79-44B3-A6EA-A41C00349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t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B55BE7-A399-4CBC-9770-B404EECA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CFB4C-CFCF-4D50-83EB-86505D08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9058C-1BEA-438E-923E-829A8B51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96FFFF-1F9C-4EA3-9D0C-473933CE2E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505075"/>
            <a:ext cx="10515600" cy="3671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63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3713-F763-4A5C-8D3F-6C9A08E4D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C6E80-6409-41FB-94CD-19103D70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04FFF-0F19-48A2-8A4F-70B9285DC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C221C-17A4-4F42-9F54-9F7E03AA1BBB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501E6-D905-4108-870C-22F5EA38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C056A-DE8A-496F-8EC2-CFAC16EF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0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15831-748B-4B77-8408-8EC1896D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1E5A4-EA26-4401-AFD5-C38FBD131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5085D-0997-4485-B4AB-5D92B2E99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AA5E2-97D1-4AA0-B904-43E4A7E4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7CBA-5256-42F3-BAB5-33F095514AE3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7A8CA-1E05-48C9-BA8E-39CCBBDF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849D6-E22B-42BA-9206-8ED178B0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0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86FD-4692-499F-914E-0EDABA9B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D042E-1C79-44B3-A6EA-A41C00349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t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AD4C8-0FCD-4504-B63C-F714734EF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06ABE-F0CF-424D-83B8-8B11F5D02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t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6F7CD-DF5C-4B90-9FB8-DB3BF6C6B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B55BE7-A399-4CBC-9770-B404EECAD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0C04-2E33-403B-B014-7E203A57326C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CFB4C-CFCF-4D50-83EB-86505D08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9058C-1BEA-438E-923E-829A8B51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8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4301-EB96-4797-B833-7051160E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5543F-1D82-40EB-BF98-67361558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49D-7D7F-4D69-A8AA-65D6B58C15F2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A8C21-E8BA-485C-94FF-98EC6D1E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C828B-638F-46E9-994D-63CEF03B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9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09C6FB-DD85-4508-9871-36041653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903-36C1-4F6B-9F27-EA2305255204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0010BA-BFA2-4015-952A-9956B20C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65867-0BD9-4C88-99BC-BD27911D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5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B819-B7BC-4579-916F-5698463F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48D8-BDF1-4109-8C12-6DEF39CA5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9F292-A67B-4A2F-B3CB-3F24E155F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D3949-B5C7-4959-A6A6-62AF31B4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BBFA8-C775-4121-A7F6-6851C8035873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DD90D-3C7A-485E-874C-036EE0F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348D1-EC38-4C88-954A-FF11F80E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5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2FB1D0-CD79-4185-A2A7-74881B4B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7BE43-BC35-493F-A342-15333D4AA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88884-0341-42F2-ABB4-EDE880D4C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3DE74-4CAD-4852-95E7-A055FD779420}" type="datetime1">
              <a:rPr lang="en-US" smtClean="0"/>
              <a:t>8/1/2022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C066-036E-4C2F-892D-CF411CD0E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6A28-B8D2-4926-8CB7-257F01D99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0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93814-F308-47AB-AFAC-E095791EE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CranSEDS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26EFD-C2C4-4B7C-A527-B0308C617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pPr>
              <a:tabLst>
                <a:tab pos="4840288" algn="l"/>
              </a:tabLst>
            </a:pP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Year in Review</a:t>
            </a:r>
          </a:p>
          <a:p>
            <a:pPr>
              <a:tabLst>
                <a:tab pos="4840288" algn="l"/>
              </a:tabLst>
            </a:pP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840288" algn="l"/>
              </a:tabLst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 Clubs and Societies Awards Night</a:t>
            </a:r>
          </a:p>
          <a:p>
            <a:pPr>
              <a:tabLst>
                <a:tab pos="4840288" algn="l"/>
              </a:tabLst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July 2022</a:t>
            </a:r>
          </a:p>
        </p:txBody>
      </p:sp>
      <p:pic>
        <p:nvPicPr>
          <p:cNvPr id="5" name="Graphic 4" descr="Rocket outline">
            <a:extLst>
              <a:ext uri="{FF2B5EF4-FFF2-40B4-BE49-F238E27FC236}">
                <a16:creationId xmlns:a16="http://schemas.microsoft.com/office/drawing/2014/main" id="{91A0D87F-A0E3-4B5A-9E51-45AA59FFE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973" y="492363"/>
            <a:ext cx="1260000" cy="1260000"/>
          </a:xfrm>
          <a:prstGeom prst="rect">
            <a:avLst/>
          </a:prstGeom>
        </p:spPr>
      </p:pic>
      <p:pic>
        <p:nvPicPr>
          <p:cNvPr id="7" name="Graphic 6" descr="Robot Hand outline">
            <a:extLst>
              <a:ext uri="{FF2B5EF4-FFF2-40B4-BE49-F238E27FC236}">
                <a16:creationId xmlns:a16="http://schemas.microsoft.com/office/drawing/2014/main" id="{F91AEF9D-3BF8-40C1-9C8A-5688BB83E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973" y="5105637"/>
            <a:ext cx="1260000" cy="1260000"/>
          </a:xfrm>
          <a:prstGeom prst="rect">
            <a:avLst/>
          </a:prstGeom>
        </p:spPr>
      </p:pic>
      <p:pic>
        <p:nvPicPr>
          <p:cNvPr id="9" name="Graphic 8" descr="Satellite outline">
            <a:extLst>
              <a:ext uri="{FF2B5EF4-FFF2-40B4-BE49-F238E27FC236}">
                <a16:creationId xmlns:a16="http://schemas.microsoft.com/office/drawing/2014/main" id="{468F913E-A98F-4484-8395-B9A7F4EDF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6027" y="492363"/>
            <a:ext cx="1260000" cy="1260000"/>
          </a:xfrm>
          <a:prstGeom prst="rect">
            <a:avLst/>
          </a:prstGeom>
        </p:spPr>
      </p:pic>
      <p:pic>
        <p:nvPicPr>
          <p:cNvPr id="11" name="Graphic 10" descr="Fire outline">
            <a:extLst>
              <a:ext uri="{FF2B5EF4-FFF2-40B4-BE49-F238E27FC236}">
                <a16:creationId xmlns:a16="http://schemas.microsoft.com/office/drawing/2014/main" id="{2BF50784-68DD-4E38-9532-5B5C4D0B99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6027" y="5105638"/>
            <a:ext cx="1260000" cy="1260000"/>
          </a:xfrm>
          <a:prstGeom prst="rect">
            <a:avLst/>
          </a:prstGeom>
        </p:spPr>
      </p:pic>
      <p:pic>
        <p:nvPicPr>
          <p:cNvPr id="3076" name="Picture 4" descr="CranSEDS (@CranSEDS) / Twitter">
            <a:extLst>
              <a:ext uri="{FF2B5EF4-FFF2-40B4-BE49-F238E27FC236}">
                <a16:creationId xmlns:a16="http://schemas.microsoft.com/office/drawing/2014/main" id="{F7FE44FD-FE3C-44C6-BBD6-651982232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6" b="26307"/>
          <a:stretch/>
        </p:blipFill>
        <p:spPr bwMode="auto">
          <a:xfrm>
            <a:off x="4766553" y="573932"/>
            <a:ext cx="2675107" cy="117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9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0BBC7-62A6-43B3-BF17-40040F42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2" y="159870"/>
            <a:ext cx="10888411" cy="1325563"/>
          </a:xfrm>
        </p:spPr>
        <p:txBody>
          <a:bodyPr>
            <a:normAutofit/>
          </a:bodyPr>
          <a:lstStyle/>
          <a:p>
            <a:r>
              <a:rPr lang="en-GB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Project - Hybrid Rocket Motor Test Stand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3AFAF-670D-4867-982E-7BB22CF024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1593055"/>
            <a:ext cx="7034645" cy="47926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300 N hybrid rocket motor 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started in September 2020; team currently has 30 members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Density Polyethylene (HDPE) with Nitrous Oxide (N2O)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development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Integration of hybrid motor into a rocket (e.g. for future EuRoC entry)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liquid motor</a:t>
            </a:r>
          </a:p>
        </p:txBody>
      </p:sp>
      <p:pic>
        <p:nvPicPr>
          <p:cNvPr id="6" name="Graphic 5" descr="Fire outline">
            <a:extLst>
              <a:ext uri="{FF2B5EF4-FFF2-40B4-BE49-F238E27FC236}">
                <a16:creationId xmlns:a16="http://schemas.microsoft.com/office/drawing/2014/main" id="{056A64FB-E7F1-4CF9-8D2E-74D99EC21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8428" y="159870"/>
            <a:ext cx="1260000" cy="12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1319E5-2FE9-4E3A-31E4-A23641CEA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24" y="1378417"/>
            <a:ext cx="4907204" cy="52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2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D13C-481B-4D03-807C-C28B061A6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56596525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CE60D-F414-36C8-9EC9-6E10B300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97" y="165370"/>
            <a:ext cx="10515600" cy="1002152"/>
          </a:xfrm>
        </p:spPr>
        <p:txBody>
          <a:bodyPr/>
          <a:lstStyle/>
          <a:p>
            <a:r>
              <a:rPr lang="en-I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52565-7665-0ACE-A1A6-D4B40602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3" y="1245140"/>
            <a:ext cx="6875863" cy="52081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8EE07-82DA-59BF-A6AA-9896A969518F}"/>
              </a:ext>
            </a:extLst>
          </p:cNvPr>
          <p:cNvSpPr txBox="1"/>
          <p:nvPr/>
        </p:nvSpPr>
        <p:spPr>
          <a:xfrm>
            <a:off x="7845136" y="3138054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AIRBUS Facility @ Stevenage</a:t>
            </a:r>
          </a:p>
        </p:txBody>
      </p:sp>
      <p:pic>
        <p:nvPicPr>
          <p:cNvPr id="7170" name="Picture 2" descr="No alternative text description for this image">
            <a:extLst>
              <a:ext uri="{FF2B5EF4-FFF2-40B4-BE49-F238E27FC236}">
                <a16:creationId xmlns:a16="http://schemas.microsoft.com/office/drawing/2014/main" id="{BC12058F-0752-147B-D8DC-6BF093C0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750" y="1361008"/>
            <a:ext cx="4211615" cy="31691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CC766-CA39-9621-AF69-23FCFBD3C364}"/>
              </a:ext>
            </a:extLst>
          </p:cNvPr>
          <p:cNvSpPr txBox="1"/>
          <p:nvPr/>
        </p:nvSpPr>
        <p:spPr>
          <a:xfrm>
            <a:off x="7845136" y="4873557"/>
            <a:ext cx="2719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</a:rPr>
              <a:t>Airbus Facility tour @ Stevenage</a:t>
            </a:r>
          </a:p>
        </p:txBody>
      </p:sp>
    </p:spTree>
    <p:extLst>
      <p:ext uri="{BB962C8B-B14F-4D97-AF65-F5344CB8AC3E}">
        <p14:creationId xmlns:p14="http://schemas.microsoft.com/office/powerpoint/2010/main" val="201280883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o alternative text description for this image">
            <a:extLst>
              <a:ext uri="{FF2B5EF4-FFF2-40B4-BE49-F238E27FC236}">
                <a16:creationId xmlns:a16="http://schemas.microsoft.com/office/drawing/2014/main" id="{A60A12EA-21D8-8C67-8251-AB4E8D42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0" y="890713"/>
            <a:ext cx="4262871" cy="56838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o alternative text description for this image">
            <a:extLst>
              <a:ext uri="{FF2B5EF4-FFF2-40B4-BE49-F238E27FC236}">
                <a16:creationId xmlns:a16="http://schemas.microsoft.com/office/drawing/2014/main" id="{1A21CE87-C344-2623-E60A-059904B4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9535"/>
            <a:ext cx="5577273" cy="4182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E4ABC0-F5CC-2A38-38D4-FA4E4B11E3A9}"/>
              </a:ext>
            </a:extLst>
          </p:cNvPr>
          <p:cNvSpPr txBox="1"/>
          <p:nvPr/>
        </p:nvSpPr>
        <p:spPr>
          <a:xfrm>
            <a:off x="5073361" y="5187793"/>
            <a:ext cx="609426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were awarded by the UKSEDS - UK Students for the Exploration and Development of Space </a:t>
            </a:r>
            <a:r>
              <a:rPr lang="en-US" sz="2000" b="1" i="1" dirty="0">
                <a:solidFill>
                  <a:srgbClr val="C00000"/>
                </a:solidFill>
              </a:rPr>
              <a:t>Branch of the Year </a:t>
            </a:r>
            <a:r>
              <a:rPr lang="en-US" dirty="0">
                <a:solidFill>
                  <a:schemeClr val="bg1"/>
                </a:solidFill>
              </a:rPr>
              <a:t>at the 34th Annual National Space Student Conference NSSC hosted by KCL Space at King's College London this year!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2D1DF-BC2F-4664-D3BD-D54DBA80925F}"/>
              </a:ext>
            </a:extLst>
          </p:cNvPr>
          <p:cNvSpPr txBox="1"/>
          <p:nvPr/>
        </p:nvSpPr>
        <p:spPr>
          <a:xfrm>
            <a:off x="126459" y="89457"/>
            <a:ext cx="8881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Student Space Conference NSSC </a:t>
            </a:r>
          </a:p>
        </p:txBody>
      </p:sp>
    </p:spTree>
    <p:extLst>
      <p:ext uri="{BB962C8B-B14F-4D97-AF65-F5344CB8AC3E}">
        <p14:creationId xmlns:p14="http://schemas.microsoft.com/office/powerpoint/2010/main" val="382343957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A462-96B9-4FA5-942C-96E195AD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0805-282C-41D3-A80F-06429DBE9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88" y="16251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with Biddenham International School</a:t>
            </a:r>
          </a:p>
          <a:p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Talks and Mentoring programme</a:t>
            </a:r>
          </a:p>
          <a:p>
            <a:pPr lvl="1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Talks from female engineers of all ages and experiences</a:t>
            </a:r>
          </a:p>
          <a:p>
            <a:pPr lvl="1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Mentoring for CREST Award Projects</a:t>
            </a:r>
          </a:p>
          <a:p>
            <a:r>
              <a:rPr lang="en-GB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 Rover Workshop</a:t>
            </a:r>
          </a:p>
          <a:p>
            <a:pPr lvl="1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launch a Mars rover in 1 hour</a:t>
            </a:r>
          </a:p>
          <a:p>
            <a:pPr lvl="1"/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Solar system outline">
            <a:extLst>
              <a:ext uri="{FF2B5EF4-FFF2-40B4-BE49-F238E27FC236}">
                <a16:creationId xmlns:a16="http://schemas.microsoft.com/office/drawing/2014/main" id="{0B9D5693-3149-488A-AECC-53CB4F52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2212" y="203119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1431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BDF365B4-C4D3-3C7C-A98B-D7A2EB6D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64" y="2393005"/>
            <a:ext cx="5509704" cy="41253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47494045-8F8D-9BA3-36A3-A5EDCC3B9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-525" r="19258" b="-699"/>
          <a:stretch/>
        </p:blipFill>
        <p:spPr bwMode="auto">
          <a:xfrm>
            <a:off x="189202" y="333933"/>
            <a:ext cx="5756712" cy="45104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56547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FA13-489E-4A8E-92E0-CD890987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119"/>
            <a:ext cx="10515600" cy="1325563"/>
          </a:xfrm>
        </p:spPr>
        <p:txBody>
          <a:bodyPr/>
          <a:lstStyle/>
          <a:p>
            <a:r>
              <a:rPr lang="en-GB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5EC7-685C-4EB1-A72D-981D36A2C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036" y="1463119"/>
            <a:ext cx="5181600" cy="4351338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Fortnightly talk series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CranSEDS students, for CranSEDS students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EFE918-3629-4E39-A6A8-B791F90ED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27761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Topics involved</a:t>
            </a:r>
          </a:p>
          <a:p>
            <a:pPr marL="0" indent="0">
              <a:buNone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research projects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Popular science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Communications</a:t>
            </a:r>
          </a:p>
        </p:txBody>
      </p:sp>
      <p:pic>
        <p:nvPicPr>
          <p:cNvPr id="7" name="Graphic 6" descr="Space Saucer outline">
            <a:extLst>
              <a:ext uri="{FF2B5EF4-FFF2-40B4-BE49-F238E27FC236}">
                <a16:creationId xmlns:a16="http://schemas.microsoft.com/office/drawing/2014/main" id="{6D6D3613-0B65-4944-9469-017332206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2212" y="203119"/>
            <a:ext cx="1260000" cy="1260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D61BA9-C5C2-3A86-8B09-B23989F9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42" y="110212"/>
            <a:ext cx="5114351" cy="23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C9315A-9507-BDD4-0119-8FB784278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917" y="2114065"/>
            <a:ext cx="4705011" cy="46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90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unch">
            <a:hlinkClick r:id="" action="ppaction://media"/>
            <a:extLst>
              <a:ext uri="{FF2B5EF4-FFF2-40B4-BE49-F238E27FC236}">
                <a16:creationId xmlns:a16="http://schemas.microsoft.com/office/drawing/2014/main" id="{7739432C-610E-CCC2-A146-02E7BBE88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464" y="204281"/>
            <a:ext cx="3638143" cy="6095358"/>
          </a:xfrm>
          <a:prstGeom prst="rect">
            <a:avLst/>
          </a:prstGeom>
        </p:spPr>
      </p:pic>
      <p:pic>
        <p:nvPicPr>
          <p:cNvPr id="6" name="WhatsApp Video 2022-07-29 at 2.20.33 PM">
            <a:hlinkClick r:id="" action="ppaction://media"/>
            <a:extLst>
              <a:ext uri="{FF2B5EF4-FFF2-40B4-BE49-F238E27FC236}">
                <a16:creationId xmlns:a16="http://schemas.microsoft.com/office/drawing/2014/main" id="{62945B70-3CCB-CC50-EEC1-76D715E8C4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1072" y="175636"/>
            <a:ext cx="3497464" cy="6152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C6FDA2-6EDE-2053-6FF6-81D6A79BBE03}"/>
              </a:ext>
            </a:extLst>
          </p:cNvPr>
          <p:cNvSpPr txBox="1"/>
          <p:nvPr/>
        </p:nvSpPr>
        <p:spPr>
          <a:xfrm>
            <a:off x="1488330" y="6328283"/>
            <a:ext cx="238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3.2Kms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325F4-AD62-D28F-0F80-D909B75C3E8A}"/>
              </a:ext>
            </a:extLst>
          </p:cNvPr>
          <p:cNvSpPr txBox="1"/>
          <p:nvPr/>
        </p:nvSpPr>
        <p:spPr>
          <a:xfrm>
            <a:off x="9701722" y="6328283"/>
            <a:ext cx="238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500m approx.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B281B-9AF4-FD1E-6A1C-A5BF541E6D55}"/>
              </a:ext>
            </a:extLst>
          </p:cNvPr>
          <p:cNvSpPr txBox="1"/>
          <p:nvPr/>
        </p:nvSpPr>
        <p:spPr>
          <a:xfrm>
            <a:off x="4776280" y="2500009"/>
            <a:ext cx="283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1,2,3…Get Set Launch!!</a:t>
            </a:r>
          </a:p>
        </p:txBody>
      </p:sp>
    </p:spTree>
    <p:extLst>
      <p:ext uri="{BB962C8B-B14F-4D97-AF65-F5344CB8AC3E}">
        <p14:creationId xmlns:p14="http://schemas.microsoft.com/office/powerpoint/2010/main" val="1207399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E6D0-D32F-4769-8A64-00AD30E86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listening!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8F72A-28DB-475E-99BF-0BA96BC7E7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Email: </a:t>
            </a:r>
            <a:r>
              <a:rPr lang="en-GB" dirty="0"/>
              <a:t>cranseds@cranfield.ac.uk</a:t>
            </a:r>
          </a:p>
          <a:p>
            <a:r>
              <a:rPr lang="en-GB" dirty="0">
                <a:solidFill>
                  <a:schemeClr val="accent3"/>
                </a:solidFill>
              </a:rPr>
              <a:t>Website: </a:t>
            </a:r>
            <a:r>
              <a:rPr lang="en-GB" dirty="0"/>
              <a:t>cranseds.co.uk</a:t>
            </a:r>
          </a:p>
          <a:p>
            <a:r>
              <a:rPr lang="en-GB" dirty="0">
                <a:solidFill>
                  <a:schemeClr val="accent3"/>
                </a:solidFill>
              </a:rPr>
              <a:t>LinkedIn &amp; Instagram: </a:t>
            </a:r>
            <a:r>
              <a:rPr lang="en-GB" dirty="0"/>
              <a:t>@cranseds</a:t>
            </a:r>
          </a:p>
          <a:p>
            <a:endParaRPr lang="en-GB" dirty="0"/>
          </a:p>
        </p:txBody>
      </p:sp>
      <p:pic>
        <p:nvPicPr>
          <p:cNvPr id="6" name="Graphic 5" descr="Rocket outline">
            <a:extLst>
              <a:ext uri="{FF2B5EF4-FFF2-40B4-BE49-F238E27FC236}">
                <a16:creationId xmlns:a16="http://schemas.microsoft.com/office/drawing/2014/main" id="{C1CE9D6C-02A5-496A-9716-9AE2C66EE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973" y="492363"/>
            <a:ext cx="1260000" cy="1260000"/>
          </a:xfrm>
          <a:prstGeom prst="rect">
            <a:avLst/>
          </a:prstGeom>
        </p:spPr>
      </p:pic>
      <p:pic>
        <p:nvPicPr>
          <p:cNvPr id="7" name="Graphic 6" descr="Robot Hand outline">
            <a:extLst>
              <a:ext uri="{FF2B5EF4-FFF2-40B4-BE49-F238E27FC236}">
                <a16:creationId xmlns:a16="http://schemas.microsoft.com/office/drawing/2014/main" id="{2467983D-B02E-429B-AC23-C529CDC23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973" y="5105637"/>
            <a:ext cx="1260000" cy="1260000"/>
          </a:xfrm>
          <a:prstGeom prst="rect">
            <a:avLst/>
          </a:prstGeom>
        </p:spPr>
      </p:pic>
      <p:pic>
        <p:nvPicPr>
          <p:cNvPr id="8" name="Graphic 7" descr="Satellite outline">
            <a:extLst>
              <a:ext uri="{FF2B5EF4-FFF2-40B4-BE49-F238E27FC236}">
                <a16:creationId xmlns:a16="http://schemas.microsoft.com/office/drawing/2014/main" id="{804124E1-EB37-4F4F-A04B-2454678B8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46027" y="492363"/>
            <a:ext cx="1260000" cy="1260000"/>
          </a:xfrm>
          <a:prstGeom prst="rect">
            <a:avLst/>
          </a:prstGeom>
        </p:spPr>
      </p:pic>
      <p:pic>
        <p:nvPicPr>
          <p:cNvPr id="9" name="Graphic 8" descr="Fire outline">
            <a:extLst>
              <a:ext uri="{FF2B5EF4-FFF2-40B4-BE49-F238E27FC236}">
                <a16:creationId xmlns:a16="http://schemas.microsoft.com/office/drawing/2014/main" id="{02FEC1C6-29FA-4A1B-BC02-FD433D321A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46027" y="5105638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1947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62C1-F5A4-4CBC-B402-C933EFED2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1117"/>
            <a:ext cx="1051560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B5767-E9EE-4514-9E9E-8B998ACB0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Cranfield Students for the Exploration and Development of Space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Mostly SATM MSc students … but not all!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 range of nationalities and backgrounds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standing on a stage with a large screen behind them&#10;&#10;Description automatically generated with low confidence">
            <a:extLst>
              <a:ext uri="{FF2B5EF4-FFF2-40B4-BE49-F238E27FC236}">
                <a16:creationId xmlns:a16="http://schemas.microsoft.com/office/drawing/2014/main" id="{B4327425-47A5-4CA8-B7BE-568D8FD82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22" b="23556"/>
          <a:stretch/>
        </p:blipFill>
        <p:spPr>
          <a:xfrm>
            <a:off x="1524000" y="4239260"/>
            <a:ext cx="9144000" cy="2072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484763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35F5-3188-4092-994E-3281617B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87" y="0"/>
            <a:ext cx="658964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we do this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3B7C2-BEDB-470B-B4FA-8EC100F62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426" y="1203054"/>
            <a:ext cx="6589640" cy="4857277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projects</a:t>
            </a:r>
          </a:p>
          <a:p>
            <a:pPr marL="0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IN" sz="2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UKSEDs National  Rocketry Championship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IN" sz="2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UKSEDs Satellite Design Competition</a:t>
            </a:r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I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Olympus Rover Trial</a:t>
            </a:r>
            <a:endParaRPr lang="en-IN" sz="22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IN" sz="2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EUROC – European Rocketry Challenge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IN" sz="2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UKSEDs MACH-22</a:t>
            </a:r>
          </a:p>
          <a:p>
            <a:pPr marL="457200" lvl="1" indent="0">
              <a:buNone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project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IN" sz="23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Rocket Motor Test Stand</a:t>
            </a:r>
            <a:endParaRPr lang="en-GB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Outreach with local schools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CranTalks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E3CFECCE-37C6-4AEE-AF02-BD42C80FC6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50" y="235668"/>
            <a:ext cx="4151363" cy="55705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042301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5AF1-AC40-45A5-AA8D-D92B194D9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88" y="338746"/>
            <a:ext cx="8525650" cy="823912"/>
          </a:xfrm>
        </p:spPr>
        <p:txBody>
          <a:bodyPr anchor="t">
            <a:noAutofit/>
          </a:bodyPr>
          <a:lstStyle/>
          <a:p>
            <a:r>
              <a:rPr lang="en-GB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UKSEDS </a:t>
            </a:r>
            <a:r>
              <a:rPr lang="en-GB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Orbex</a:t>
            </a:r>
            <a:r>
              <a:rPr lang="en-GB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National Rocketry Championship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12D295-C4BC-45D3-BE06-6A399AD4B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134" y="1785440"/>
            <a:ext cx="4583400" cy="3684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altitude for a given COTS solid motor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Ultra-lightweight rocket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of 20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Launch with Midlands Rocketry Club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5D8CA5-60CC-4F50-957C-FF7C949C0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9788" y="4503905"/>
            <a:ext cx="4583400" cy="3524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Payload –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monitoring equipment</a:t>
            </a:r>
          </a:p>
        </p:txBody>
      </p:sp>
      <p:pic>
        <p:nvPicPr>
          <p:cNvPr id="8" name="Graphic 7" descr="Rocket outline">
            <a:extLst>
              <a:ext uri="{FF2B5EF4-FFF2-40B4-BE49-F238E27FC236}">
                <a16:creationId xmlns:a16="http://schemas.microsoft.com/office/drawing/2014/main" id="{E5A4ECC6-23CB-425F-B479-F6CEF7513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2212" y="207882"/>
            <a:ext cx="1260000" cy="12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89B5A-C336-301D-21A3-9476458F2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25" y="982103"/>
            <a:ext cx="3107800" cy="4143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D6DF1B-C47B-2AB4-A0B6-3C881353D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197" y="194611"/>
            <a:ext cx="3995803" cy="6645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30F15F-B460-3EBB-172C-9179639B6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505" y="4157789"/>
            <a:ext cx="1984442" cy="2645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8FE4DA-30E8-52F5-91DE-C9E2F7682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4136" y="-14780"/>
            <a:ext cx="1147864" cy="11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3262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5AF1-AC40-45A5-AA8D-D92B194D9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323" y="207882"/>
            <a:ext cx="8063464" cy="823912"/>
          </a:xfrm>
        </p:spPr>
        <p:txBody>
          <a:bodyPr anchor="t"/>
          <a:lstStyle/>
          <a:p>
            <a:r>
              <a:rPr lang="en-GB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Rocketry Challenge - EUROC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6122179-14AE-416B-98B6-AD09DF3D6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4984" y="948280"/>
            <a:ext cx="5157787" cy="3684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Designing a 2 stage 3km COTS solid motor rocket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of 30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launch in Ponte de Sor, Portugal in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2022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properties measuring  payloads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Content Placeholder 20" descr="A picture containing text, road, ceiling, several&#10;&#10;Description automatically generated">
            <a:extLst>
              <a:ext uri="{FF2B5EF4-FFF2-40B4-BE49-F238E27FC236}">
                <a16:creationId xmlns:a16="http://schemas.microsoft.com/office/drawing/2014/main" id="{B663AB01-0B71-4838-BD92-D0800624A5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2695" t="39237" r="23107" b="20850"/>
          <a:stretch/>
        </p:blipFill>
        <p:spPr>
          <a:xfrm>
            <a:off x="6401324" y="3653007"/>
            <a:ext cx="5580888" cy="3082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Graphic 33" descr="Rocket outline">
            <a:extLst>
              <a:ext uri="{FF2B5EF4-FFF2-40B4-BE49-F238E27FC236}">
                <a16:creationId xmlns:a16="http://schemas.microsoft.com/office/drawing/2014/main" id="{D94172EA-DC17-4EBF-82D0-1591E4A83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212" y="207882"/>
            <a:ext cx="1260000" cy="12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A431C-F510-CBAE-BD78-50D41AF76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23" y="850795"/>
            <a:ext cx="2156647" cy="57993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116D61-E50D-E20A-056E-F269BAE0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04" y="-109129"/>
            <a:ext cx="2717934" cy="27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0514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E5AF1-AC40-45A5-AA8D-D92B194D9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88" y="256381"/>
            <a:ext cx="7280510" cy="823912"/>
          </a:xfrm>
        </p:spPr>
        <p:txBody>
          <a:bodyPr anchor="t"/>
          <a:lstStyle/>
          <a:p>
            <a:r>
              <a:rPr lang="en-GB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Mach-22 Rocket and Payload Team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6122179-14AE-416B-98B6-AD09DF3D6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793" y="1080293"/>
            <a:ext cx="4675796" cy="50879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  <a:p>
            <a:pPr marL="0" indent="0">
              <a:buNone/>
            </a:pP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stage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km solid motor rocket designed for EuRoC 2021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Launched in Scotland at the end of June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Payload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Deployable payload focused on biodiversity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Rocket outline">
            <a:extLst>
              <a:ext uri="{FF2B5EF4-FFF2-40B4-BE49-F238E27FC236}">
                <a16:creationId xmlns:a16="http://schemas.microsoft.com/office/drawing/2014/main" id="{42B2CAF2-A46C-4AB7-9481-F3143C759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2212" y="207882"/>
            <a:ext cx="1260000" cy="1260000"/>
          </a:xfrm>
          <a:prstGeom prst="rect">
            <a:avLst/>
          </a:prstGeom>
        </p:spPr>
      </p:pic>
      <p:pic>
        <p:nvPicPr>
          <p:cNvPr id="13" name="Picture 1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CADFCB4-52AF-C8A6-D2E0-EA1F343FF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56" r="11750" b="23158"/>
          <a:stretch/>
        </p:blipFill>
        <p:spPr>
          <a:xfrm rot="5400000">
            <a:off x="4225178" y="2286001"/>
            <a:ext cx="4703770" cy="2285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F8BBA-5043-AF56-DFD9-17B9FB447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537" y="1866434"/>
            <a:ext cx="3529730" cy="4712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E19A743-1E5E-D27F-6001-B945FB66B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605" y="-190670"/>
            <a:ext cx="2189231" cy="21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1228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6122179-14AE-416B-98B6-AD09DF3D6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700" y="345177"/>
            <a:ext cx="5256212" cy="3684588"/>
          </a:xfrm>
        </p:spPr>
        <p:txBody>
          <a:bodyPr/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stages were recovered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Deployable payload… not so much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Graphic 9" descr="Rocket outline">
            <a:extLst>
              <a:ext uri="{FF2B5EF4-FFF2-40B4-BE49-F238E27FC236}">
                <a16:creationId xmlns:a16="http://schemas.microsoft.com/office/drawing/2014/main" id="{42B2CAF2-A46C-4AB7-9481-F3143C759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2212" y="207882"/>
            <a:ext cx="1260000" cy="1260000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B28998D-4E77-44FF-784C-288DC56B89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46" b="24514"/>
          <a:stretch/>
        </p:blipFill>
        <p:spPr>
          <a:xfrm>
            <a:off x="345700" y="3619184"/>
            <a:ext cx="7638166" cy="27749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grass, outdoor, laying&#10;&#10;Description automatically generated">
            <a:extLst>
              <a:ext uri="{FF2B5EF4-FFF2-40B4-BE49-F238E27FC236}">
                <a16:creationId xmlns:a16="http://schemas.microsoft.com/office/drawing/2014/main" id="{B0988439-3E8D-7A05-7380-CDB8FEE15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45" t="16658" b="22741"/>
          <a:stretch/>
        </p:blipFill>
        <p:spPr>
          <a:xfrm rot="5400000">
            <a:off x="7960544" y="3022003"/>
            <a:ext cx="4738766" cy="2517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B19E7DE8-7AD3-AC22-3282-ACA7092A89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560" t="28946" b="24444"/>
          <a:stretch/>
        </p:blipFill>
        <p:spPr>
          <a:xfrm>
            <a:off x="6096000" y="523897"/>
            <a:ext cx="2654487" cy="27749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41575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752D0-2556-4BC3-8A3A-754A510CF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1" y="425926"/>
            <a:ext cx="6155282" cy="823912"/>
          </a:xfrm>
        </p:spPr>
        <p:txBody>
          <a:bodyPr/>
          <a:lstStyle/>
          <a:p>
            <a:r>
              <a:rPr lang="en-GB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UKSEDS Olympus Rover Trials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11130-5648-476D-8E79-C6EAC5F75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331" y="1586706"/>
            <a:ext cx="6155282" cy="368458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Mars sample return mission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of 12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rover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to traverse unknown environment with no external commands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F5CE4B6-2740-4C3F-BC57-FABACAE146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0" y="2548075"/>
            <a:ext cx="5180311" cy="3684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phic 12" descr="Robot Hand outline">
            <a:extLst>
              <a:ext uri="{FF2B5EF4-FFF2-40B4-BE49-F238E27FC236}">
                <a16:creationId xmlns:a16="http://schemas.microsoft.com/office/drawing/2014/main" id="{F3D22699-9444-44D2-B507-EA49CD31B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2669" y="207882"/>
            <a:ext cx="1260000" cy="12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75D2D-1305-F78E-70F3-CC3D6D3E3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537" y="126461"/>
            <a:ext cx="1824339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7784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B3A8-A187-405C-84F9-C4D23E8F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788" y="281759"/>
            <a:ext cx="10512424" cy="823912"/>
          </a:xfrm>
        </p:spPr>
        <p:txBody>
          <a:bodyPr/>
          <a:lstStyle/>
          <a:p>
            <a:r>
              <a:rPr lang="en-GB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UKSEDS Satellite Design Competition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EFC43-E0CE-4700-87C2-52FB90DE0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9788" y="1294038"/>
            <a:ext cx="7154050" cy="4241000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3U CubeSat for space debris removal</a:t>
            </a:r>
          </a:p>
          <a:p>
            <a:pPr lvl="1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mechanical and avionics systems</a:t>
            </a:r>
          </a:p>
          <a:p>
            <a:pPr lvl="1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lifetime of a couple of years: longevity of mechanisms</a:t>
            </a:r>
          </a:p>
          <a:p>
            <a:pPr lvl="1" algn="just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of 14</a:t>
            </a:r>
          </a:p>
        </p:txBody>
      </p:sp>
      <p:pic>
        <p:nvPicPr>
          <p:cNvPr id="7" name="Graphic 6" descr="Satellite outline">
            <a:extLst>
              <a:ext uri="{FF2B5EF4-FFF2-40B4-BE49-F238E27FC236}">
                <a16:creationId xmlns:a16="http://schemas.microsoft.com/office/drawing/2014/main" id="{3EF89A8A-6188-4925-A04C-257EAEE82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2212" y="207882"/>
            <a:ext cx="1260000" cy="1260000"/>
          </a:xfrm>
          <a:prstGeom prst="rect">
            <a:avLst/>
          </a:prstGeom>
        </p:spPr>
      </p:pic>
      <p:pic>
        <p:nvPicPr>
          <p:cNvPr id="8" name="Picture 2" descr="No alternative text description for this image">
            <a:extLst>
              <a:ext uri="{FF2B5EF4-FFF2-40B4-BE49-F238E27FC236}">
                <a16:creationId xmlns:a16="http://schemas.microsoft.com/office/drawing/2014/main" id="{10FCAFC8-E4C4-4980-9071-0BA57C63D9B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628" y="1625125"/>
            <a:ext cx="3643172" cy="48886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71681FB-BE43-E4DF-DBAC-441752DB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59" y="112847"/>
            <a:ext cx="1432244" cy="14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7080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6D5668-1971-40BB-BC7C-94C9B101AAB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</TotalTime>
  <Words>451</Words>
  <Application>Microsoft Office PowerPoint</Application>
  <PresentationFormat>Widescreen</PresentationFormat>
  <Paragraphs>103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Times New Roman</vt:lpstr>
      <vt:lpstr>Office Theme</vt:lpstr>
      <vt:lpstr>CranSEDS </vt:lpstr>
      <vt:lpstr>Who are we?</vt:lpstr>
      <vt:lpstr>What did we do this year?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Project - Hybrid Rocket Motor Test Stand</vt:lpstr>
      <vt:lpstr>Everything else…</vt:lpstr>
      <vt:lpstr>Visits</vt:lpstr>
      <vt:lpstr>PowerPoint Presentation</vt:lpstr>
      <vt:lpstr>Outreach</vt:lpstr>
      <vt:lpstr>PowerPoint Presentation</vt:lpstr>
      <vt:lpstr>CranTalks</vt:lpstr>
      <vt:lpstr>PowerPoint Presentation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CranSEDS</dc:title>
  <dc:creator>[Student] Zoe Ashford</dc:creator>
  <cp:lastModifiedBy>Sue Richardson</cp:lastModifiedBy>
  <cp:revision>5</cp:revision>
  <dcterms:created xsi:type="dcterms:W3CDTF">2022-03-21T21:04:58Z</dcterms:created>
  <dcterms:modified xsi:type="dcterms:W3CDTF">2022-08-01T10:12:23Z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